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8"/>
  </p:handoutMasterIdLst>
  <p:sldIdLst>
    <p:sldId id="256" r:id="rId2"/>
    <p:sldId id="257" r:id="rId3"/>
    <p:sldId id="309" r:id="rId4"/>
    <p:sldId id="287" r:id="rId5"/>
    <p:sldId id="299" r:id="rId6"/>
    <p:sldId id="259" r:id="rId7"/>
    <p:sldId id="260" r:id="rId8"/>
    <p:sldId id="300" r:id="rId9"/>
    <p:sldId id="301" r:id="rId10"/>
    <p:sldId id="262" r:id="rId11"/>
    <p:sldId id="263" r:id="rId12"/>
    <p:sldId id="264" r:id="rId13"/>
    <p:sldId id="266" r:id="rId14"/>
    <p:sldId id="303" r:id="rId15"/>
    <p:sldId id="265" r:id="rId16"/>
    <p:sldId id="272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304" r:id="rId25"/>
    <p:sldId id="307" r:id="rId26"/>
    <p:sldId id="305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9966"/>
    <a:srgbClr val="000099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EA3784-C5A7-44FA-9ADB-39D292804788}" type="datetimeFigureOut">
              <a:rPr lang="ru-RU"/>
              <a:pPr>
                <a:defRPr/>
              </a:pPr>
              <a:t>09.11.2016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885EFE5-1AA8-466F-AFB0-D705F51A89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0346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CA393F-6F5C-4FAD-8BC6-9EA79D2CA0F4}" type="datetimeFigureOut">
              <a:rPr lang="ru-RU" smtClean="0"/>
              <a:pPr>
                <a:defRPr/>
              </a:pPr>
              <a:t>09.11.2016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88BA2C-357C-4DDE-A034-22CA6B20B4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A02EB0-7C4C-47C4-9A50-A6006C4961A5}" type="datetimeFigureOut">
              <a:rPr lang="ru-RU" smtClean="0"/>
              <a:pPr>
                <a:defRPr/>
              </a:pPr>
              <a:t>09.11.2016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EAC06C-DC1B-45CD-A4BF-6BEA0A4FA7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ED9892-11CC-44E6-92C3-C7150A15E122}" type="datetimeFigureOut">
              <a:rPr lang="ru-RU" smtClean="0"/>
              <a:pPr>
                <a:defRPr/>
              </a:pPr>
              <a:t>09.11.2016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5C2184-CAA1-46F5-A0C9-46ABECE0B1C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1C6F0D-0F89-432B-BEF4-D53CA5E435FD}" type="datetimeFigureOut">
              <a:rPr lang="ru-RU" smtClean="0"/>
              <a:pPr>
                <a:defRPr/>
              </a:pPr>
              <a:t>09.11.2016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C1BAF9-CE21-4C5A-86E4-5A723C0940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D71858-A98A-45AA-84BC-D640701636A7}" type="datetimeFigureOut">
              <a:rPr lang="ru-RU" smtClean="0"/>
              <a:pPr>
                <a:defRPr/>
              </a:pPr>
              <a:t>09.11.2016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43A92-302C-470F-BE80-974E922522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9F6C02-E506-4FEB-BF16-C7C84DBA308F}" type="datetimeFigureOut">
              <a:rPr lang="ru-RU" smtClean="0"/>
              <a:pPr>
                <a:defRPr/>
              </a:pPr>
              <a:t>09.11.2016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B491A-C6D0-4D8B-A9B9-09897F5C47E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856E98-9811-454E-A14F-C1E93C2A1B6A}" type="datetimeFigureOut">
              <a:rPr lang="ru-RU" smtClean="0"/>
              <a:pPr>
                <a:defRPr/>
              </a:pPr>
              <a:t>09.11.2016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7750A3-8567-4182-9FFE-4EC255AFC1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66E04B-4E26-4250-8104-88E5CBF115CA}" type="datetimeFigureOut">
              <a:rPr lang="ru-RU" smtClean="0"/>
              <a:pPr>
                <a:defRPr/>
              </a:pPr>
              <a:t>09.11.2016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EAF87A-7CEA-4DCC-A42B-7133C479774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58F7E3-5267-4961-B983-1C4E9CB20812}" type="datetimeFigureOut">
              <a:rPr lang="ru-RU" smtClean="0"/>
              <a:pPr>
                <a:defRPr/>
              </a:pPr>
              <a:t>09.11.2016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398F-A9A0-4DF2-A8CC-C4CC4D2295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C76CFB-EA4C-4E4A-B785-F35ECFA5A33F}" type="datetimeFigureOut">
              <a:rPr lang="ru-RU" smtClean="0"/>
              <a:pPr>
                <a:defRPr/>
              </a:pPr>
              <a:t>09.11.2016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A7360-3933-41A9-BF37-BC181DBEB89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F08502-3F57-4C39-BFCB-46BF2A644DC6}" type="datetimeFigureOut">
              <a:rPr lang="ru-RU" smtClean="0"/>
              <a:pPr>
                <a:defRPr/>
              </a:pPr>
              <a:t>09.11.2016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26151-021F-4DA9-A43A-BA67B8AA03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0DB72DB3-6B58-4F8D-A476-360EE06EA2CA}" type="datetimeFigureOut">
              <a:rPr lang="ru-RU" smtClean="0"/>
              <a:pPr>
                <a:defRPr/>
              </a:pPr>
              <a:t>09.11.2016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1EDEE349-6559-4CC5-A81E-81F3E3B1A3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eg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54532" y="4221088"/>
            <a:ext cx="4589469" cy="3211586"/>
          </a:xfrm>
        </p:spPr>
        <p:txBody>
          <a:bodyPr/>
          <a:lstStyle/>
          <a:p>
            <a:r>
              <a:rPr lang="ru-RU" sz="2400" i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metist " pitchFamily="2" charset="0"/>
              </a:rPr>
              <a:t>Музыкальный руководитель</a:t>
            </a:r>
          </a:p>
          <a:p>
            <a:r>
              <a:rPr lang="ru-RU" sz="2400" i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metist " pitchFamily="2" charset="0"/>
              </a:rPr>
              <a:t>МБДОУ № 10 «Золушка» г. Охи</a:t>
            </a:r>
          </a:p>
          <a:p>
            <a:r>
              <a:rPr lang="ru-RU" sz="2800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Кузьмина</a:t>
            </a:r>
          </a:p>
          <a:p>
            <a:pPr algn="l"/>
            <a:r>
              <a:rPr lang="ru-RU" sz="2800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Марина Александровна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08673" y="548680"/>
            <a:ext cx="709171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b="1" i="1" dirty="0" smtClean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anose="02040602050305030304" pitchFamily="18" charset="0"/>
              </a:rPr>
              <a:t>Программа</a:t>
            </a:r>
            <a:endParaRPr lang="ru-RU" sz="5400" b="1" i="1" dirty="0">
              <a:ln w="1905"/>
              <a:solidFill>
                <a:schemeClr val="accent4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 Antiqua" panose="02040602050305030304" pitchFamily="18" charset="0"/>
            </a:endParaRPr>
          </a:p>
          <a:p>
            <a:pPr algn="ctr">
              <a:defRPr/>
            </a:pPr>
            <a:r>
              <a:rPr lang="ru-RU" sz="5400" b="1" i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anose="02040602050305030304" pitchFamily="18" charset="0"/>
              </a:rPr>
              <a:t>«Ладушки»</a:t>
            </a:r>
            <a:br>
              <a:rPr lang="ru-RU" sz="5400" b="1" i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anose="02040602050305030304" pitchFamily="18" charset="0"/>
              </a:rPr>
            </a:br>
            <a:r>
              <a:rPr lang="ru-RU" sz="5400" b="1" i="1" dirty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anose="02040602050305030304" pitchFamily="18" charset="0"/>
              </a:rPr>
              <a:t>в </a:t>
            </a:r>
            <a:r>
              <a:rPr lang="ru-RU" sz="5400" b="1" i="1" dirty="0" smtClean="0">
                <a:ln w="1905"/>
                <a:solidFill>
                  <a:schemeClr val="accent4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anose="02040602050305030304" pitchFamily="18" charset="0"/>
              </a:rPr>
              <a:t>концепции</a:t>
            </a:r>
            <a:endParaRPr lang="ru-RU" sz="5400" b="1" i="1" dirty="0">
              <a:ln w="1905"/>
              <a:solidFill>
                <a:schemeClr val="accent4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 Antiqua" panose="02040602050305030304" pitchFamily="18" charset="0"/>
            </a:endParaRPr>
          </a:p>
          <a:p>
            <a:pPr algn="ctr">
              <a:defRPr/>
            </a:pPr>
            <a:r>
              <a:rPr lang="ru-RU" sz="5400" b="1" i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anose="02040602050305030304" pitchFamily="18" charset="0"/>
              </a:rPr>
              <a:t>с ФГОС ДО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27584" y="6926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1"/>
          <p:cNvSpPr>
            <a:spLocks noChangeArrowheads="1"/>
          </p:cNvSpPr>
          <p:nvPr/>
        </p:nvSpPr>
        <p:spPr bwMode="auto">
          <a:xfrm>
            <a:off x="357188" y="571500"/>
            <a:ext cx="4646860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rgbClr val="000099"/>
                </a:solidFill>
                <a:latin typeface="Calibri" pitchFamily="34" charset="0"/>
              </a:rPr>
              <a:t>Программу "Ладушки" отличает тесная связь с художественным словом. В процессе различных видов музыкальной деятельности дети слышат много прибауток, считалок, небольших стихов, которые впоследствии используют в повседневной жизни. </a:t>
            </a:r>
            <a:br>
              <a:rPr lang="ru-RU" sz="2800" dirty="0">
                <a:solidFill>
                  <a:srgbClr val="000099"/>
                </a:solidFill>
                <a:latin typeface="Calibri" pitchFamily="34" charset="0"/>
              </a:rPr>
            </a:br>
            <a:r>
              <a:rPr lang="ru-RU" sz="2800" dirty="0">
                <a:solidFill>
                  <a:srgbClr val="000099"/>
                </a:solidFill>
                <a:latin typeface="Calibri" pitchFamily="34" charset="0"/>
              </a:rPr>
              <a:t>Детям много рассказывается о музыке разных жанров, </a:t>
            </a:r>
            <a:endParaRPr lang="ru-RU" sz="2800" dirty="0" smtClean="0">
              <a:solidFill>
                <a:srgbClr val="000099"/>
              </a:solidFill>
              <a:latin typeface="Calibri" pitchFamily="34" charset="0"/>
            </a:endParaRPr>
          </a:p>
          <a:p>
            <a:r>
              <a:rPr lang="ru-RU" sz="2800" dirty="0" smtClean="0">
                <a:solidFill>
                  <a:srgbClr val="000099"/>
                </a:solidFill>
                <a:latin typeface="Calibri" pitchFamily="34" charset="0"/>
              </a:rPr>
              <a:t>о композиторах.</a:t>
            </a:r>
            <a:endParaRPr lang="ru-RU" sz="2800" dirty="0">
              <a:solidFill>
                <a:srgbClr val="000099"/>
              </a:solidFill>
              <a:latin typeface="Calibri" pitchFamily="34" charset="0"/>
            </a:endParaRPr>
          </a:p>
        </p:txBody>
      </p:sp>
      <p:pic>
        <p:nvPicPr>
          <p:cNvPr id="4" name="Рисунок 3" descr="E:\Программа Л\Мы играем, рисуем,поем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36096" y="1412776"/>
            <a:ext cx="2736304" cy="39604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285751" y="141656"/>
            <a:ext cx="5294362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800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Программа "Ладушки" предусматривает использование в музыкальной деятельности интересного и яркого наглядного материала:</a:t>
            </a:r>
          </a:p>
          <a:p>
            <a:pPr marL="357188" indent="-357188" eaLnBrk="0" hangingPunct="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иллюстрации </a:t>
            </a:r>
            <a:r>
              <a:rPr lang="ru-RU" sz="2800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и репродукции;</a:t>
            </a:r>
          </a:p>
          <a:p>
            <a:pPr marL="357188" indent="-357188" eaLnBrk="0" hangingPunct="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дидактический </a:t>
            </a:r>
            <a:r>
              <a:rPr lang="ru-RU" sz="2800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материал;</a:t>
            </a:r>
          </a:p>
          <a:p>
            <a:pPr marL="357188" indent="-357188" eaLnBrk="0" hangingPunct="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малые </a:t>
            </a:r>
            <a:r>
              <a:rPr lang="ru-RU" sz="2800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скульптурные формы;</a:t>
            </a:r>
          </a:p>
          <a:p>
            <a:pPr marL="357188" indent="-357188" eaLnBrk="0" hangingPunct="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игровые </a:t>
            </a:r>
            <a:r>
              <a:rPr lang="ru-RU" sz="2800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атрибуты;</a:t>
            </a:r>
          </a:p>
          <a:p>
            <a:pPr marL="357188" indent="-357188" eaLnBrk="0" hangingPunct="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музыкальные </a:t>
            </a:r>
            <a:r>
              <a:rPr lang="ru-RU" sz="2800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инструменты;</a:t>
            </a:r>
          </a:p>
          <a:p>
            <a:pPr marL="357188" indent="-357188" eaLnBrk="0" hangingPunct="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аудио </a:t>
            </a:r>
            <a:r>
              <a:rPr lang="ru-RU" sz="2800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 и видеоматериалы;</a:t>
            </a:r>
          </a:p>
          <a:p>
            <a:pPr marL="357188" indent="-357188" eaLnBrk="0" hangingPunct="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"</a:t>
            </a:r>
            <a:r>
              <a:rPr lang="ru-RU" sz="2800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живые игрушки" - воспитатели </a:t>
            </a:r>
            <a:br>
              <a:rPr lang="ru-RU" sz="2800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sz="2800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или дети, одетые в соответствующие </a:t>
            </a:r>
            <a:r>
              <a:rPr lang="ru-RU" sz="2800" dirty="0" smtClean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костюмы. </a:t>
            </a:r>
            <a:endParaRPr lang="ru-RU" sz="2800" dirty="0">
              <a:solidFill>
                <a:srgbClr val="000099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" name="Рисунок 2" descr="C:\Users\Ольга\Desktop\Ясельки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439218">
            <a:off x="6632471" y="379109"/>
            <a:ext cx="936104" cy="129614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C:\Users\Ольга\Documents\ТОп-топ ,каблучок №1 0004.jpg"/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20251667">
            <a:off x="5796136" y="2025443"/>
            <a:ext cx="1052359" cy="14993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 descr="C:\Users\Ольга\Documents\Топ-топ,каблучок №2  0005.jpg"/>
          <p:cNvPicPr/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1233332">
            <a:off x="7596336" y="2002227"/>
            <a:ext cx="960497" cy="14987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 descr="C:\Users\Ольга\Documents\Потанцуй со мной дружок 00004.jpg"/>
          <p:cNvPicPr/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660232" y="2060848"/>
            <a:ext cx="1096606" cy="169563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Рисунок 7" descr="E:\Программа Л\Этот удивительный ритм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487719">
            <a:off x="7884368" y="3801450"/>
            <a:ext cx="905011" cy="138167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E:\Программа Л\Умные пальчики.jpg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9988251">
            <a:off x="5549545" y="3533302"/>
            <a:ext cx="1006697" cy="1479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E:\Программа Л\Как у наших у ворот.jpg"/>
          <p:cNvPicPr/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60232" y="3801450"/>
            <a:ext cx="1096606" cy="13816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285750" y="366713"/>
            <a:ext cx="4502274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800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Использование </a:t>
            </a:r>
            <a:r>
              <a:rPr lang="ru-RU" sz="2800" dirty="0" smtClean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наглядного </a:t>
            </a:r>
            <a:r>
              <a:rPr lang="ru-RU" sz="2800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материала заинтересовывает детей, активизирует их и вызывает желание принять участие </a:t>
            </a:r>
            <a:r>
              <a:rPr lang="ru-RU" sz="2800" dirty="0" smtClean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 </a:t>
            </a:r>
            <a:r>
              <a:rPr lang="ru-RU" sz="2800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том или ином виде деятельности. </a:t>
            </a:r>
            <a:r>
              <a:rPr lang="ru-RU" sz="2800" dirty="0" smtClean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И </a:t>
            </a:r>
            <a:r>
              <a:rPr lang="ru-RU" sz="2800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как результат этого -  эмоциональная отзывчивость детей,  прекрасное настроение, хорошее усвоение музыкального материала и высокая активность.</a:t>
            </a:r>
            <a:endParaRPr lang="ru-RU" sz="2800" dirty="0">
              <a:solidFill>
                <a:srgbClr val="000099"/>
              </a:solidFill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5368" name="Picture 8" descr="https://pp.vk.me/c11122/u385236/149379773/x_52123d5b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41791" y="4185084"/>
            <a:ext cx="1752386" cy="2232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C:\Users\Ольга\Desktop\Старшая группа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6176" y="3284984"/>
            <a:ext cx="1878085" cy="2016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66" name="Picture 6" descr="https://pp.vk.me/c11122/u385236/149379773/x_191bfd4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200" y="1661769"/>
            <a:ext cx="1872208" cy="22682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C:\Users\Ольга\Desktop\Младшая группа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32012" y="916203"/>
            <a:ext cx="1836147" cy="236878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C:\Users\Ольга\Desktop\Ясельки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65251" y="371198"/>
            <a:ext cx="1872208" cy="2160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500063" y="277625"/>
            <a:ext cx="8215312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3200" b="1" u="sng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Задачи программы «Ладушки»</a:t>
            </a:r>
          </a:p>
          <a:p>
            <a:pPr algn="ctr">
              <a:defRPr/>
            </a:pPr>
            <a:endParaRPr lang="ru-RU" b="1" u="sng" dirty="0">
              <a:ln w="1905"/>
              <a:solidFill>
                <a:srgbClr val="0033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ru-RU" sz="2800" b="1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1. Подготовить детей к восприятию музыкальных образов и представлений.</a:t>
            </a:r>
            <a:endParaRPr lang="ru-RU" sz="2800" b="1" dirty="0">
              <a:solidFill>
                <a:srgbClr val="000099"/>
              </a:solidFill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ru-RU" sz="2800" b="1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2. Заложить основы гармонического развития (развитие слуха, голоса, внимания, движения, чувства ритма и красоты мелодии, развитие индивидуальных музыкальных способностей).</a:t>
            </a:r>
            <a:endParaRPr lang="ru-RU" sz="2800" b="1" dirty="0">
              <a:solidFill>
                <a:srgbClr val="000099"/>
              </a:solidFill>
            </a:endParaRPr>
          </a:p>
          <a:p>
            <a:pPr algn="just" eaLnBrk="0" hangingPunct="0">
              <a:defRPr/>
            </a:pPr>
            <a:r>
              <a:rPr lang="ru-RU" sz="2800" b="1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3. Приобщить детей к русской народно-традиционной и мировой музыкальной культуре.</a:t>
            </a:r>
            <a:endParaRPr lang="ru-RU" sz="2800" b="1" dirty="0">
              <a:solidFill>
                <a:srgbClr val="000099"/>
              </a:solidFill>
            </a:endParaRPr>
          </a:p>
          <a:p>
            <a:pPr algn="just" eaLnBrk="0" hangingPunct="0">
              <a:defRPr/>
            </a:pPr>
            <a:r>
              <a:rPr lang="ru-RU" sz="2800" b="1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4. Подготовить детей к освоению </a:t>
            </a:r>
            <a:r>
              <a:rPr lang="ru-RU" sz="2800" b="1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приёмов </a:t>
            </a:r>
            <a:r>
              <a:rPr lang="ru-RU" sz="2800" b="1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и навыков в различных видах музыкальной деятельности адекватно детским возможностям</a:t>
            </a:r>
            <a:r>
              <a:rPr lang="ru-RU" sz="2800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ru-RU" sz="28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500063" y="192697"/>
            <a:ext cx="8215312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sz="3200" b="1" u="sng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Задачи программы «Ладушки»</a:t>
            </a:r>
          </a:p>
          <a:p>
            <a:pPr algn="just" eaLnBrk="0" hangingPunct="0">
              <a:defRPr/>
            </a:pPr>
            <a:endParaRPr lang="ru-RU" sz="16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defRPr/>
            </a:pPr>
            <a:r>
              <a:rPr lang="ru-RU" sz="2800" b="1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5. Развивать коммуникативные способности.</a:t>
            </a:r>
            <a:endParaRPr lang="ru-RU" sz="2800" b="1" dirty="0">
              <a:solidFill>
                <a:srgbClr val="000099"/>
              </a:solidFill>
            </a:endParaRPr>
          </a:p>
          <a:p>
            <a:pPr algn="just" eaLnBrk="0" hangingPunct="0">
              <a:defRPr/>
            </a:pPr>
            <a:r>
              <a:rPr lang="ru-RU" sz="2800" b="1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6. Научить детей творчески использовать музыкальные впечатления в повседневной жизни.</a:t>
            </a:r>
            <a:endParaRPr lang="ru-RU" sz="2800" b="1" dirty="0">
              <a:solidFill>
                <a:srgbClr val="000099"/>
              </a:solidFill>
            </a:endParaRPr>
          </a:p>
          <a:p>
            <a:pPr algn="just" eaLnBrk="0" hangingPunct="0">
              <a:defRPr/>
            </a:pPr>
            <a:r>
              <a:rPr lang="ru-RU" sz="2800" b="1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7. Познакомить детей с разнообразием музыкальных форм и жанров в привлекательной и доступной форме.</a:t>
            </a:r>
            <a:endParaRPr lang="ru-RU" sz="2800" b="1" dirty="0">
              <a:solidFill>
                <a:srgbClr val="000099"/>
              </a:solidFill>
            </a:endParaRPr>
          </a:p>
          <a:p>
            <a:pPr algn="just" eaLnBrk="0" hangingPunct="0">
              <a:defRPr/>
            </a:pPr>
            <a:r>
              <a:rPr lang="ru-RU" sz="2800" b="1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8. Обогатить детей музыкальными знаниями и представлениями в музыкальной игре.</a:t>
            </a:r>
            <a:endParaRPr lang="ru-RU" sz="2800" b="1" dirty="0">
              <a:solidFill>
                <a:srgbClr val="000099"/>
              </a:solidFill>
            </a:endParaRPr>
          </a:p>
          <a:p>
            <a:pPr algn="just" eaLnBrk="0" hangingPunct="0">
              <a:defRPr/>
            </a:pPr>
            <a:r>
              <a:rPr lang="ru-RU" sz="2800" b="1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9. Развивать детское творчество во всех видах музыкальной деятельности.</a:t>
            </a:r>
            <a:endParaRPr lang="ru-RU" sz="28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395536" y="154369"/>
            <a:ext cx="8501122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3200" b="1" u="sng" dirty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Calibri" pitchFamily="34" charset="0"/>
                <a:cs typeface="Times New Roman" pitchFamily="18" charset="0"/>
              </a:rPr>
              <a:t>Методические принципы.</a:t>
            </a:r>
          </a:p>
          <a:p>
            <a:pPr eaLnBrk="0" hangingPunct="0">
              <a:defRPr/>
            </a:pPr>
            <a:endParaRPr lang="ru-RU" sz="1600" dirty="0">
              <a:solidFill>
                <a:srgbClr val="000099"/>
              </a:solidFill>
              <a:latin typeface="+mn-lt"/>
              <a:ea typeface="Calibri" pitchFamily="34" charset="0"/>
              <a:cs typeface="Times New Roman" pitchFamily="18" charset="0"/>
            </a:endParaRPr>
          </a:p>
          <a:p>
            <a:pPr marL="514350" indent="-514350" eaLnBrk="0" hangingPunct="0">
              <a:buAutoNum type="arabicPeriod"/>
              <a:defRPr/>
            </a:pPr>
            <a:r>
              <a:rPr lang="ru-RU" sz="2400" dirty="0" smtClean="0">
                <a:solidFill>
                  <a:srgbClr val="000099"/>
                </a:solidFill>
                <a:latin typeface="+mn-lt"/>
                <a:ea typeface="Calibri" pitchFamily="34" charset="0"/>
                <a:cs typeface="Times New Roman" pitchFamily="18" charset="0"/>
              </a:rPr>
              <a:t>Одним </a:t>
            </a:r>
            <a:r>
              <a:rPr lang="ru-RU" sz="2400" dirty="0">
                <a:solidFill>
                  <a:srgbClr val="000099"/>
                </a:solidFill>
                <a:latin typeface="+mn-lt"/>
                <a:ea typeface="Calibri" pitchFamily="34" charset="0"/>
                <a:cs typeface="Times New Roman" pitchFamily="18" charset="0"/>
              </a:rPr>
              <a:t>из главных принципов в работе с детьми является создание обстановки, в которой </a:t>
            </a:r>
            <a:r>
              <a:rPr lang="ru-RU" sz="2400" dirty="0" smtClean="0">
                <a:solidFill>
                  <a:srgbClr val="000099"/>
                </a:solidFill>
                <a:latin typeface="+mn-lt"/>
                <a:ea typeface="Calibri" pitchFamily="34" charset="0"/>
                <a:cs typeface="Times New Roman" pitchFamily="18" charset="0"/>
              </a:rPr>
              <a:t>ребёнок </a:t>
            </a:r>
            <a:r>
              <a:rPr lang="ru-RU" sz="2400" dirty="0">
                <a:solidFill>
                  <a:srgbClr val="000099"/>
                </a:solidFill>
                <a:latin typeface="+mn-lt"/>
                <a:ea typeface="Calibri" pitchFamily="34" charset="0"/>
                <a:cs typeface="Times New Roman" pitchFamily="18" charset="0"/>
              </a:rPr>
              <a:t>чувствует себя комфортно. </a:t>
            </a:r>
            <a:endParaRPr lang="ru-RU" sz="2400" dirty="0" smtClean="0">
              <a:solidFill>
                <a:srgbClr val="000099"/>
              </a:solidFill>
              <a:latin typeface="+mn-lt"/>
              <a:ea typeface="Calibri" pitchFamily="34" charset="0"/>
              <a:cs typeface="Times New Roman" pitchFamily="18" charset="0"/>
            </a:endParaRPr>
          </a:p>
          <a:p>
            <a:pPr marL="514350" indent="-514350" eaLnBrk="0" hangingPunct="0">
              <a:buFontTx/>
              <a:buAutoNum type="arabicPeriod"/>
              <a:defRPr/>
            </a:pPr>
            <a:r>
              <a:rPr lang="ru-RU" sz="2400" dirty="0" smtClean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Второй </a:t>
            </a:r>
            <a:r>
              <a:rPr lang="ru-RU" sz="2400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принцип - целостный подход в решении педагогических задач</a:t>
            </a:r>
            <a:r>
              <a:rPr lang="ru-RU" sz="2400" dirty="0" smtClean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514350" indent="-514350" eaLnBrk="0" hangingPunct="0">
              <a:buFontTx/>
              <a:buAutoNum type="arabicPeriod"/>
              <a:defRPr/>
            </a:pPr>
            <a:r>
              <a:rPr lang="ru-RU" sz="2400" dirty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Принцип последовательности предусматривает усложнение поставленных задач по всем  разделам музыкального воспитания</a:t>
            </a:r>
            <a:r>
              <a:rPr lang="ru-RU" sz="2400" dirty="0" smtClean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514350" indent="-514350" eaLnBrk="0" hangingPunct="0">
              <a:buFontTx/>
              <a:buAutoNum type="arabicPeriod"/>
              <a:defRPr/>
            </a:pPr>
            <a:r>
              <a:rPr lang="ru-RU" sz="2400" dirty="0">
                <a:solidFill>
                  <a:srgbClr val="000099"/>
                </a:solidFill>
                <a:latin typeface="Calibri" pitchFamily="34" charset="0"/>
              </a:rPr>
              <a:t>Четвёртый принцип - соотношение музыкального материала с природным и историко-культурным календарём</a:t>
            </a:r>
            <a:r>
              <a:rPr lang="ru-RU" sz="2400" dirty="0" smtClean="0">
                <a:solidFill>
                  <a:srgbClr val="000099"/>
                </a:solidFill>
                <a:latin typeface="Calibri" pitchFamily="34" charset="0"/>
              </a:rPr>
              <a:t>.</a:t>
            </a:r>
          </a:p>
          <a:p>
            <a:pPr marL="514350" indent="-514350" eaLnBrk="0" hangingPunct="0">
              <a:buFontTx/>
              <a:buAutoNum type="arabicPeriod"/>
              <a:defRPr/>
            </a:pPr>
            <a:r>
              <a:rPr lang="ru-RU" sz="2400" dirty="0">
                <a:solidFill>
                  <a:srgbClr val="000099"/>
                </a:solidFill>
                <a:latin typeface="Calibri" pitchFamily="34" charset="0"/>
              </a:rPr>
              <a:t>Одним из важнейших принципов музыкального воспитания является принцип партнёрства.</a:t>
            </a:r>
            <a:endParaRPr lang="ru-RU" sz="2400" dirty="0" smtClean="0">
              <a:solidFill>
                <a:srgbClr val="000099"/>
              </a:solidFill>
              <a:latin typeface="Calibri" pitchFamily="34" charset="0"/>
            </a:endParaRPr>
          </a:p>
          <a:p>
            <a:pPr marL="514350" indent="-514350" eaLnBrk="0" hangingPunct="0">
              <a:buAutoNum type="arabicPeriod"/>
              <a:defRPr/>
            </a:pPr>
            <a:r>
              <a:rPr lang="ru-RU" sz="2400" dirty="0">
                <a:solidFill>
                  <a:srgbClr val="000099"/>
                </a:solidFill>
                <a:latin typeface="Calibri" pitchFamily="34" charset="0"/>
              </a:rPr>
              <a:t>Принцип положительной оценки деятельности </a:t>
            </a:r>
            <a:r>
              <a:rPr lang="ru-RU" sz="2400" dirty="0" smtClean="0">
                <a:solidFill>
                  <a:srgbClr val="000099"/>
                </a:solidFill>
                <a:latin typeface="Calibri" pitchFamily="34" charset="0"/>
              </a:rPr>
              <a:t>детей.</a:t>
            </a:r>
          </a:p>
          <a:p>
            <a:pPr marL="514350" indent="-514350" eaLnBrk="0" hangingPunct="0">
              <a:buAutoNum type="arabicPeriod"/>
              <a:defRPr/>
            </a:pPr>
            <a:r>
              <a:rPr lang="ru-RU" sz="2400" dirty="0">
                <a:solidFill>
                  <a:srgbClr val="000099"/>
                </a:solidFill>
                <a:latin typeface="Calibri" pitchFamily="34" charset="0"/>
              </a:rPr>
              <a:t>Принцип паритета.</a:t>
            </a:r>
            <a:endParaRPr lang="ru-RU" sz="2400" dirty="0">
              <a:solidFill>
                <a:srgbClr val="000099"/>
              </a:solidFill>
              <a:latin typeface="+mn-lt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276872"/>
            <a:ext cx="7049622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+mn-lt"/>
              </a:rPr>
              <a:t>Структура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latin typeface="+mn-lt"/>
              </a:rPr>
              <a:t>музыкального занятия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1"/>
          <p:cNvSpPr txBox="1">
            <a:spLocks noChangeArrowheads="1"/>
          </p:cNvSpPr>
          <p:nvPr/>
        </p:nvSpPr>
        <p:spPr bwMode="auto">
          <a:xfrm>
            <a:off x="3131840" y="188640"/>
            <a:ext cx="24298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u="sng" dirty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Приветствие</a:t>
            </a:r>
          </a:p>
        </p:txBody>
      </p:sp>
      <p:sp>
        <p:nvSpPr>
          <p:cNvPr id="29699" name="TextBox 2"/>
          <p:cNvSpPr txBox="1">
            <a:spLocks noChangeArrowheads="1"/>
          </p:cNvSpPr>
          <p:nvPr/>
        </p:nvSpPr>
        <p:spPr bwMode="auto">
          <a:xfrm>
            <a:off x="323528" y="764704"/>
            <a:ext cx="842493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0099"/>
                </a:solidFill>
                <a:latin typeface="Calibri" pitchFamily="34" charset="0"/>
              </a:rPr>
              <a:t>Педагог, здороваясь с детьми, настраивает их на </a:t>
            </a:r>
            <a:r>
              <a:rPr lang="ru-RU" sz="3200" dirty="0" smtClean="0">
                <a:solidFill>
                  <a:srgbClr val="000099"/>
                </a:solidFill>
                <a:latin typeface="Calibri" pitchFamily="34" charset="0"/>
              </a:rPr>
              <a:t>позитив, создаёт </a:t>
            </a:r>
            <a:r>
              <a:rPr lang="ru-RU" sz="3200" dirty="0">
                <a:solidFill>
                  <a:srgbClr val="000099"/>
                </a:solidFill>
                <a:latin typeface="Calibri" pitchFamily="34" charset="0"/>
              </a:rPr>
              <a:t>атмосферу доброжелательности, заинтересованности и активного участия.</a:t>
            </a:r>
          </a:p>
        </p:txBody>
      </p:sp>
      <p:pic>
        <p:nvPicPr>
          <p:cNvPr id="5122" name="Picture 2" descr="i?id=e5746af6296b7df6df69e2d815210340-101-144&amp;n=21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7704" y="2826808"/>
            <a:ext cx="5256584" cy="348251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1"/>
          <p:cNvSpPr txBox="1">
            <a:spLocks noChangeArrowheads="1"/>
          </p:cNvSpPr>
          <p:nvPr/>
        </p:nvSpPr>
        <p:spPr bwMode="auto">
          <a:xfrm>
            <a:off x="1187624" y="260648"/>
            <a:ext cx="68702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u="sng" dirty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Музыкально-ритмические движения</a:t>
            </a:r>
          </a:p>
        </p:txBody>
      </p:sp>
      <p:sp>
        <p:nvSpPr>
          <p:cNvPr id="30723" name="TextBox 2"/>
          <p:cNvSpPr txBox="1">
            <a:spLocks noChangeArrowheads="1"/>
          </p:cNvSpPr>
          <p:nvPr/>
        </p:nvSpPr>
        <p:spPr bwMode="auto">
          <a:xfrm>
            <a:off x="251520" y="944136"/>
            <a:ext cx="4032448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0099"/>
                </a:solidFill>
                <a:latin typeface="Calibri" pitchFamily="34" charset="0"/>
              </a:rPr>
              <a:t>Музыкально-ритмические </a:t>
            </a:r>
            <a:r>
              <a:rPr lang="ru-RU" sz="3200" dirty="0">
                <a:solidFill>
                  <a:srgbClr val="000099"/>
                </a:solidFill>
                <a:latin typeface="Calibri" pitchFamily="34" charset="0"/>
              </a:rPr>
              <a:t>движения направлены на то, чтобы дети научились согласовывать свои движения с характером музыки, умели отражать в движении музыкальные образы.</a:t>
            </a:r>
          </a:p>
        </p:txBody>
      </p:sp>
      <p:pic>
        <p:nvPicPr>
          <p:cNvPr id="4" name="Рисунок 3" descr="E:\Программа Л\Как у наших у ворот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1484784"/>
            <a:ext cx="2520280" cy="338437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Рисунок 4" descr="C:\Users\Ольга\Desktop\Хи-хи-хи,да ха-ха-ха№1!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666380">
            <a:off x="4440889" y="3301855"/>
            <a:ext cx="1872209" cy="313460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Рисунок 5" descr="E:\Программа Л\Хи-хи-хи,да ха-ха-ха!№2  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803662">
            <a:off x="6541218" y="3420063"/>
            <a:ext cx="1872208" cy="303449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1"/>
          <p:cNvSpPr txBox="1">
            <a:spLocks noChangeArrowheads="1"/>
          </p:cNvSpPr>
          <p:nvPr/>
        </p:nvSpPr>
        <p:spPr bwMode="auto">
          <a:xfrm>
            <a:off x="827584" y="357188"/>
            <a:ext cx="76672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u="sng" dirty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Развитие чувства ритма. </a:t>
            </a:r>
            <a:r>
              <a:rPr lang="ru-RU" sz="3200" b="1" u="sng" dirty="0" err="1" smtClean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Музицирование</a:t>
            </a:r>
            <a:r>
              <a:rPr lang="ru-RU" sz="3200" b="1" u="sng" dirty="0" smtClean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.</a:t>
            </a:r>
            <a:endParaRPr lang="ru-RU" sz="3200" b="1" u="sng" dirty="0">
              <a:ln w="1905"/>
              <a:solidFill>
                <a:srgbClr val="0033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</a:endParaRPr>
          </a:p>
        </p:txBody>
      </p:sp>
      <p:sp>
        <p:nvSpPr>
          <p:cNvPr id="31747" name="TextBox 2"/>
          <p:cNvSpPr txBox="1">
            <a:spLocks noChangeArrowheads="1"/>
          </p:cNvSpPr>
          <p:nvPr/>
        </p:nvSpPr>
        <p:spPr bwMode="auto">
          <a:xfrm>
            <a:off x="251520" y="857250"/>
            <a:ext cx="849694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0099"/>
                </a:solidFill>
                <a:latin typeface="Calibri" pitchFamily="34" charset="0"/>
              </a:rPr>
              <a:t>Данный раздел является новым в музыкальном воспитании детей и в занятиях выделен особо. Без ритма невозможно пение и движение. Чувство ритма необходимо выявить и развить.</a:t>
            </a:r>
          </a:p>
        </p:txBody>
      </p:sp>
      <p:pic>
        <p:nvPicPr>
          <p:cNvPr id="4" name="Рисунок 3" descr="E:\Программа Л\Этот удивительный ритм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7865" y="2949892"/>
            <a:ext cx="2448272" cy="33594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1259632" y="1556792"/>
            <a:ext cx="6768752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600" b="1" dirty="0">
                <a:ln w="10541" cmpd="sng">
                  <a:solidFill>
                    <a:srgbClr val="000099"/>
                  </a:solidFill>
                  <a:prstDash val="solid"/>
                </a:ln>
                <a:solidFill>
                  <a:srgbClr val="0033CC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Музыкальное воспитание – </a:t>
            </a:r>
          </a:p>
          <a:p>
            <a:pPr algn="ctr">
              <a:defRPr/>
            </a:pPr>
            <a:r>
              <a:rPr lang="ru-RU" sz="3600" b="1" dirty="0">
                <a:ln w="10541" cmpd="sng">
                  <a:solidFill>
                    <a:srgbClr val="000099"/>
                  </a:solidFill>
                  <a:prstDash val="solid"/>
                </a:ln>
                <a:solidFill>
                  <a:srgbClr val="0033CC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это не воспитание</a:t>
            </a:r>
            <a:r>
              <a:rPr lang="ru-RU" sz="3600" b="1" dirty="0">
                <a:ln w="10541" cmpd="sng">
                  <a:solidFill>
                    <a:srgbClr val="000099"/>
                  </a:solidFill>
                  <a:prstDash val="solid"/>
                </a:ln>
                <a:solidFill>
                  <a:srgbClr val="0033CC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b="1" dirty="0">
                <a:ln w="10541" cmpd="sng">
                  <a:solidFill>
                    <a:srgbClr val="000099"/>
                  </a:solidFill>
                  <a:prstDash val="solid"/>
                </a:ln>
                <a:solidFill>
                  <a:srgbClr val="0033CC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музыканта, </a:t>
            </a:r>
          </a:p>
          <a:p>
            <a:pPr algn="ctr">
              <a:defRPr/>
            </a:pPr>
            <a:r>
              <a:rPr lang="ru-RU" sz="3600" b="1" dirty="0">
                <a:ln w="10541" cmpd="sng">
                  <a:solidFill>
                    <a:srgbClr val="000099"/>
                  </a:solidFill>
                  <a:prstDash val="solid"/>
                </a:ln>
                <a:solidFill>
                  <a:srgbClr val="0033CC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а, прежде всего, </a:t>
            </a:r>
          </a:p>
          <a:p>
            <a:pPr algn="ctr">
              <a:defRPr/>
            </a:pPr>
            <a:r>
              <a:rPr lang="ru-RU" sz="3600" b="1" dirty="0">
                <a:ln w="10541" cmpd="sng">
                  <a:solidFill>
                    <a:srgbClr val="000099"/>
                  </a:solidFill>
                  <a:prstDash val="solid"/>
                </a:ln>
                <a:solidFill>
                  <a:srgbClr val="0033CC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воспитание человека.</a:t>
            </a:r>
            <a:endParaRPr lang="ru-RU" sz="3600" b="1" dirty="0">
              <a:ln w="10541" cmpd="sng">
                <a:solidFill>
                  <a:srgbClr val="000099"/>
                </a:solidFill>
                <a:prstDash val="solid"/>
              </a:ln>
              <a:solidFill>
                <a:srgbClr val="0033CC"/>
              </a:solidFill>
            </a:endParaRPr>
          </a:p>
          <a:p>
            <a:pPr algn="r" eaLnBrk="0" hangingPunct="0">
              <a:defRPr/>
            </a:pPr>
            <a:endParaRPr lang="ru-RU" sz="2800" b="1" dirty="0">
              <a:ln w="10541" cmpd="sng">
                <a:solidFill>
                  <a:srgbClr val="000099"/>
                </a:solidFill>
                <a:prstDash val="solid"/>
              </a:ln>
              <a:solidFill>
                <a:srgbClr val="000099"/>
              </a:solidFill>
              <a:latin typeface="Calibri" pitchFamily="34" charset="0"/>
              <a:cs typeface="Calibri" pitchFamily="34" charset="0"/>
            </a:endParaRPr>
          </a:p>
          <a:p>
            <a:pPr algn="r" eaLnBrk="0" hangingPunct="0">
              <a:defRPr/>
            </a:pPr>
            <a:endParaRPr lang="ru-RU" sz="2800" b="1" dirty="0" smtClean="0">
              <a:ln w="10541" cmpd="sng">
                <a:solidFill>
                  <a:srgbClr val="000099"/>
                </a:solidFill>
                <a:prstDash val="solid"/>
              </a:ln>
              <a:solidFill>
                <a:srgbClr val="000099"/>
              </a:solidFill>
              <a:latin typeface="Calibri" pitchFamily="34" charset="0"/>
              <a:cs typeface="Calibri" pitchFamily="34" charset="0"/>
            </a:endParaRPr>
          </a:p>
          <a:p>
            <a:pPr algn="r" eaLnBrk="0" hangingPunct="0">
              <a:defRPr/>
            </a:pPr>
            <a:r>
              <a:rPr lang="ru-RU" sz="2800" b="1" dirty="0" smtClean="0">
                <a:ln w="10541" cmpd="sng">
                  <a:solidFill>
                    <a:srgbClr val="000099"/>
                  </a:solidFill>
                  <a:prstDash val="solid"/>
                </a:ln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ru-RU" sz="2800" b="1" dirty="0" err="1" smtClean="0">
                <a:ln w="10541" cmpd="sng">
                  <a:solidFill>
                    <a:srgbClr val="000099"/>
                  </a:solidFill>
                  <a:prstDash val="solid"/>
                </a:ln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В.А.Сухомлинский</a:t>
            </a:r>
            <a:endParaRPr lang="ru-RU" sz="2800" b="1" dirty="0">
              <a:ln w="10541" cmpd="sng">
                <a:solidFill>
                  <a:srgbClr val="000099"/>
                </a:solidFill>
                <a:prstDash val="solid"/>
              </a:ln>
              <a:solidFill>
                <a:srgbClr val="000099"/>
              </a:solidFill>
            </a:endParaRPr>
          </a:p>
        </p:txBody>
      </p:sp>
      <p:pic>
        <p:nvPicPr>
          <p:cNvPr id="6146" name="Picture 2" descr="i?id=36bf26b28b6c0915788654af2cbca6e6-118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3861048"/>
            <a:ext cx="4320480" cy="259228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1"/>
          <p:cNvSpPr txBox="1">
            <a:spLocks noChangeArrowheads="1"/>
          </p:cNvSpPr>
          <p:nvPr/>
        </p:nvSpPr>
        <p:spPr bwMode="auto">
          <a:xfrm>
            <a:off x="2339752" y="116632"/>
            <a:ext cx="46721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u="sng" dirty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Пальчиковая гимнастика</a:t>
            </a:r>
          </a:p>
        </p:txBody>
      </p:sp>
      <p:sp>
        <p:nvSpPr>
          <p:cNvPr id="36867" name="TextBox 2"/>
          <p:cNvSpPr txBox="1">
            <a:spLocks noChangeArrowheads="1"/>
          </p:cNvSpPr>
          <p:nvPr/>
        </p:nvSpPr>
        <p:spPr bwMode="auto">
          <a:xfrm>
            <a:off x="323528" y="642938"/>
            <a:ext cx="8496943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0099"/>
                </a:solidFill>
                <a:latin typeface="Calibri" pitchFamily="34" charset="0"/>
              </a:rPr>
              <a:t>Пальчиковая гимнастика играет очень важную роль в общем развитии ребёнка. Гимнастика укрепляет мелкие мышцы кисти руки, развивает память, речь и интонационную выразительность.</a:t>
            </a:r>
          </a:p>
        </p:txBody>
      </p:sp>
      <p:pic>
        <p:nvPicPr>
          <p:cNvPr id="4" name="Рисунок 3" descr="E:\Программа Л\Умные пальчики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5857" y="2636913"/>
            <a:ext cx="2664296" cy="35283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E:\Программа Л\Карнавал игрушек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519132">
            <a:off x="6955867" y="3162114"/>
            <a:ext cx="1254688" cy="1280570"/>
          </a:xfrm>
          <a:prstGeom prst="rect">
            <a:avLst/>
          </a:prstGeom>
          <a:noFill/>
          <a:ln>
            <a:noFill/>
          </a:ln>
        </p:spPr>
      </p:pic>
      <p:sp>
        <p:nvSpPr>
          <p:cNvPr id="39938" name="TextBox 1"/>
          <p:cNvSpPr txBox="1">
            <a:spLocks noChangeArrowheads="1"/>
          </p:cNvSpPr>
          <p:nvPr/>
        </p:nvSpPr>
        <p:spPr bwMode="auto">
          <a:xfrm>
            <a:off x="2915816" y="116632"/>
            <a:ext cx="346460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u="sng" dirty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Слушание музыки</a:t>
            </a:r>
          </a:p>
        </p:txBody>
      </p:sp>
      <p:sp>
        <p:nvSpPr>
          <p:cNvPr id="39939" name="TextBox 2"/>
          <p:cNvSpPr txBox="1">
            <a:spLocks noChangeArrowheads="1"/>
          </p:cNvSpPr>
          <p:nvPr/>
        </p:nvSpPr>
        <p:spPr bwMode="auto">
          <a:xfrm>
            <a:off x="251520" y="620688"/>
            <a:ext cx="864096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0099"/>
                </a:solidFill>
                <a:latin typeface="Calibri" pitchFamily="34" charset="0"/>
              </a:rPr>
              <a:t>Слушание музыки направлено на формирование основ музыкальной культуры. Реализовать эту  цель помогает правильный, грамотный, доступный детскому восприятию отбор произведений. Показательно, что один из самых сложных разделов – «Слушание музыки» - является у детей любимым.</a:t>
            </a:r>
          </a:p>
        </p:txBody>
      </p:sp>
      <p:pic>
        <p:nvPicPr>
          <p:cNvPr id="1026" name="Picture 2" descr="i?id=927033b59a4078f5b6153f08b74195b6-50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5816" y="3298344"/>
            <a:ext cx="3464603" cy="3154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 descr="C:\Users\Ольга\Desktop\Ах,карнавал №1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563325">
            <a:off x="1170370" y="3532851"/>
            <a:ext cx="1979693" cy="26364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C:\Users\Ольга\Desktop\Ах,карнавал №2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190602">
            <a:off x="6487251" y="3844293"/>
            <a:ext cx="1905445" cy="24666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1"/>
          <p:cNvSpPr txBox="1">
            <a:spLocks noChangeArrowheads="1"/>
          </p:cNvSpPr>
          <p:nvPr/>
        </p:nvSpPr>
        <p:spPr bwMode="auto">
          <a:xfrm>
            <a:off x="2843808" y="116632"/>
            <a:ext cx="37048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u="sng" dirty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Распевание. </a:t>
            </a:r>
            <a:r>
              <a:rPr lang="ru-RU" sz="3200" b="1" u="sng" dirty="0" smtClean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Пение.</a:t>
            </a:r>
            <a:endParaRPr lang="ru-RU" sz="3200" b="1" u="sng" dirty="0">
              <a:ln w="1905"/>
              <a:solidFill>
                <a:srgbClr val="0033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</a:endParaRPr>
          </a:p>
        </p:txBody>
      </p:sp>
      <p:sp>
        <p:nvSpPr>
          <p:cNvPr id="40963" name="TextBox 2"/>
          <p:cNvSpPr txBox="1">
            <a:spLocks noChangeArrowheads="1"/>
          </p:cNvSpPr>
          <p:nvPr/>
        </p:nvSpPr>
        <p:spPr bwMode="auto">
          <a:xfrm>
            <a:off x="323528" y="714375"/>
            <a:ext cx="856895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000099"/>
                </a:solidFill>
                <a:latin typeface="Calibri" pitchFamily="34" charset="0"/>
              </a:rPr>
              <a:t>Распеванию и пению уделяется очень большое внимание. Детям предлагаются несложные, весёлые </a:t>
            </a:r>
            <a:r>
              <a:rPr lang="ru-RU" sz="2800" dirty="0" err="1">
                <a:solidFill>
                  <a:srgbClr val="000099"/>
                </a:solidFill>
                <a:latin typeface="Calibri" pitchFamily="34" charset="0"/>
              </a:rPr>
              <a:t>песенки-распевки</a:t>
            </a:r>
            <a:r>
              <a:rPr lang="ru-RU" sz="2800" dirty="0">
                <a:solidFill>
                  <a:srgbClr val="000099"/>
                </a:solidFill>
                <a:latin typeface="Calibri" pitchFamily="34" charset="0"/>
              </a:rPr>
              <a:t>, песни доступные по содержанию, мелодически ярко-окрашены, в нужном диапазоне. </a:t>
            </a:r>
          </a:p>
        </p:txBody>
      </p:sp>
      <p:pic>
        <p:nvPicPr>
          <p:cNvPr id="2050" name="Picture 2" descr="i?id=60e5e4c2269cc01a8c035c08acffc485-08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51720" y="2530257"/>
            <a:ext cx="5688632" cy="399508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1"/>
          <p:cNvSpPr txBox="1">
            <a:spLocks noChangeArrowheads="1"/>
          </p:cNvSpPr>
          <p:nvPr/>
        </p:nvSpPr>
        <p:spPr bwMode="auto">
          <a:xfrm>
            <a:off x="2339752" y="260648"/>
            <a:ext cx="47320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u="sng" dirty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Пляски. Игры. Хороводы.</a:t>
            </a:r>
          </a:p>
        </p:txBody>
      </p:sp>
      <p:sp>
        <p:nvSpPr>
          <p:cNvPr id="44035" name="TextBox 2"/>
          <p:cNvSpPr txBox="1">
            <a:spLocks noChangeArrowheads="1"/>
          </p:cNvSpPr>
          <p:nvPr/>
        </p:nvSpPr>
        <p:spPr bwMode="auto">
          <a:xfrm>
            <a:off x="323528" y="857250"/>
            <a:ext cx="846328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0099"/>
                </a:solidFill>
                <a:latin typeface="Calibri" pitchFamily="34" charset="0"/>
              </a:rPr>
              <a:t>Основная </a:t>
            </a:r>
            <a:r>
              <a:rPr lang="ru-RU" sz="2800" b="1" dirty="0">
                <a:solidFill>
                  <a:srgbClr val="FF0000"/>
                </a:solidFill>
                <a:latin typeface="Calibri" pitchFamily="34" charset="0"/>
              </a:rPr>
              <a:t>цель</a:t>
            </a:r>
            <a:r>
              <a:rPr lang="ru-RU" sz="2800" dirty="0">
                <a:solidFill>
                  <a:srgbClr val="000099"/>
                </a:solidFill>
                <a:latin typeface="Calibri" pitchFamily="34" charset="0"/>
              </a:rPr>
              <a:t> этого раздела – дать возможность детям подвигаться под музыкальное сопровождение, создать радостное настроение. </a:t>
            </a:r>
          </a:p>
        </p:txBody>
      </p:sp>
      <p:pic>
        <p:nvPicPr>
          <p:cNvPr id="4" name="Рисунок 3" descr="C:\Users\Ольга\Documents\ТОп-топ ,каблучок №1 0004.jpg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1560" y="2492896"/>
            <a:ext cx="2304256" cy="36724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 descr="C:\Users\Ольга\Documents\Топ-топ,каблучок №2  0005.jpg"/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039646" y="2636912"/>
            <a:ext cx="2376264" cy="35283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 descr="C:\Users\Ольга\Documents\Потанцуй со мной дружок 00004.jpg"/>
          <p:cNvPicPr/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131840" y="2708920"/>
            <a:ext cx="2664296" cy="3600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i?id=f6fdb238a8eb3b0ad19852817f4d32dc-104-144&amp;n=21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100000" l="1000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537672"/>
            <a:ext cx="8169225" cy="623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4" name="TextBox 1"/>
          <p:cNvSpPr txBox="1">
            <a:spLocks noChangeArrowheads="1"/>
          </p:cNvSpPr>
          <p:nvPr/>
        </p:nvSpPr>
        <p:spPr bwMode="auto">
          <a:xfrm>
            <a:off x="2339752" y="260648"/>
            <a:ext cx="47320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u="sng" dirty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Пляски. Игры. Хороводы.</a:t>
            </a:r>
          </a:p>
        </p:txBody>
      </p:sp>
      <p:sp>
        <p:nvSpPr>
          <p:cNvPr id="44035" name="TextBox 2"/>
          <p:cNvSpPr txBox="1">
            <a:spLocks noChangeArrowheads="1"/>
          </p:cNvSpPr>
          <p:nvPr/>
        </p:nvSpPr>
        <p:spPr bwMode="auto">
          <a:xfrm>
            <a:off x="467544" y="857250"/>
            <a:ext cx="835292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  <a:latin typeface="Calibri" pitchFamily="34" charset="0"/>
              </a:rPr>
              <a:t>Массовые </a:t>
            </a:r>
            <a:r>
              <a:rPr lang="ru-RU" sz="2800" b="1" dirty="0">
                <a:solidFill>
                  <a:srgbClr val="000099"/>
                </a:solidFill>
                <a:latin typeface="Calibri" pitchFamily="34" charset="0"/>
              </a:rPr>
              <a:t>танцы доставляют детям огромное удовольствие и решают множество педагогических задач: </a:t>
            </a:r>
          </a:p>
          <a:p>
            <a:pPr marL="542925" indent="-357188">
              <a:buFont typeface="Arial" pitchFamily="34" charset="0"/>
              <a:buChar char="•"/>
            </a:pPr>
            <a:r>
              <a:rPr lang="ru-RU" sz="2800" b="1" dirty="0">
                <a:solidFill>
                  <a:srgbClr val="000099"/>
                </a:solidFill>
                <a:latin typeface="Calibri" pitchFamily="34" charset="0"/>
              </a:rPr>
              <a:t>это и развитие коммуникативных отношений, </a:t>
            </a:r>
          </a:p>
          <a:p>
            <a:pPr marL="542925" indent="-357188">
              <a:buFont typeface="Arial" pitchFamily="34" charset="0"/>
              <a:buChar char="•"/>
            </a:pPr>
            <a:r>
              <a:rPr lang="ru-RU" sz="2800" b="1" dirty="0">
                <a:solidFill>
                  <a:srgbClr val="000099"/>
                </a:solidFill>
                <a:latin typeface="Calibri" pitchFamily="34" charset="0"/>
              </a:rPr>
              <a:t>вовлечение в совместную деятельность, </a:t>
            </a:r>
          </a:p>
          <a:p>
            <a:pPr marL="542925" indent="-357188">
              <a:buFont typeface="Arial" pitchFamily="34" charset="0"/>
              <a:buChar char="•"/>
            </a:pPr>
            <a:r>
              <a:rPr lang="ru-RU" sz="2800" b="1" dirty="0">
                <a:solidFill>
                  <a:srgbClr val="000099"/>
                </a:solidFill>
                <a:latin typeface="Calibri" pitchFamily="34" charset="0"/>
              </a:rPr>
              <a:t>развитие пластики и </a:t>
            </a:r>
            <a:r>
              <a:rPr lang="ru-RU" sz="2800" b="1" dirty="0" smtClean="0">
                <a:solidFill>
                  <a:srgbClr val="000099"/>
                </a:solidFill>
                <a:latin typeface="Calibri" pitchFamily="34" charset="0"/>
              </a:rPr>
              <a:t>непринуждённого исполнения</a:t>
            </a:r>
            <a:r>
              <a:rPr lang="ru-RU" sz="2800" b="1" dirty="0">
                <a:solidFill>
                  <a:srgbClr val="000099"/>
                </a:solidFill>
                <a:latin typeface="Calibri" pitchFamily="34" charset="0"/>
              </a:rPr>
              <a:t>, </a:t>
            </a:r>
          </a:p>
          <a:p>
            <a:pPr marL="542925" indent="-357188">
              <a:buFont typeface="Arial" pitchFamily="34" charset="0"/>
              <a:buChar char="•"/>
            </a:pPr>
            <a:r>
              <a:rPr lang="ru-RU" sz="2800" b="1" dirty="0">
                <a:solidFill>
                  <a:srgbClr val="000099"/>
                </a:solidFill>
                <a:latin typeface="Calibri" pitchFamily="34" charset="0"/>
              </a:rPr>
              <a:t>умения слышать изменения в музыке и соответственно менять движения; </a:t>
            </a:r>
            <a:endParaRPr lang="ru-RU" sz="2800" b="1" dirty="0" smtClean="0">
              <a:solidFill>
                <a:srgbClr val="000099"/>
              </a:solidFill>
              <a:latin typeface="Calibri" pitchFamily="34" charset="0"/>
            </a:endParaRPr>
          </a:p>
          <a:p>
            <a:pPr marL="542925" indent="-357188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000099"/>
                </a:solidFill>
                <a:latin typeface="Calibri" pitchFamily="34" charset="0"/>
              </a:rPr>
              <a:t>развивается </a:t>
            </a:r>
            <a:r>
              <a:rPr lang="ru-RU" sz="2800" b="1" dirty="0">
                <a:solidFill>
                  <a:srgbClr val="000099"/>
                </a:solidFill>
                <a:latin typeface="Calibri" pitchFamily="34" charset="0"/>
              </a:rPr>
              <a:t>чувство ритма и, конечно же, </a:t>
            </a:r>
          </a:p>
          <a:p>
            <a:pPr marL="542925" indent="-357188">
              <a:buFont typeface="Arial" pitchFamily="34" charset="0"/>
              <a:buChar char="•"/>
            </a:pPr>
            <a:r>
              <a:rPr lang="ru-RU" sz="2800" b="1" dirty="0">
                <a:solidFill>
                  <a:srgbClr val="000099"/>
                </a:solidFill>
                <a:latin typeface="Calibri" pitchFamily="34" charset="0"/>
              </a:rPr>
              <a:t>хорошего музыкального вкуса.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988840"/>
            <a:ext cx="7848872" cy="2800767"/>
          </a:xfrm>
          <a:prstGeom prst="rect">
            <a:avLst/>
          </a:prstGeom>
        </p:spPr>
        <p:txBody>
          <a:bodyPr wrap="square">
            <a:prstTxWarp prst="textCanDown">
              <a:avLst/>
            </a:prstTxWarp>
            <a:spAutoFit/>
          </a:bodyPr>
          <a:lstStyle/>
          <a:p>
            <a:pPr algn="ctr"/>
            <a:r>
              <a:rPr lang="ru-RU" sz="44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Пусть  этот девиз станет вашим: </a:t>
            </a:r>
            <a:r>
              <a:rPr lang="ru-RU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/>
            </a:r>
            <a:br>
              <a:rPr lang="ru-RU" sz="4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</a:br>
            <a:r>
              <a:rPr lang="ru-RU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"</a:t>
            </a:r>
            <a:r>
              <a:rPr lang="ru-RU" sz="4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Ввести </a:t>
            </a:r>
            <a:r>
              <a:rPr lang="ru-RU" sz="4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ребёнка </a:t>
            </a:r>
            <a:r>
              <a:rPr lang="ru-RU" sz="4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в мир музыки с радостью и улыбкой!"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49313" y="2420888"/>
            <a:ext cx="7365093" cy="20313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endParaRPr lang="ru-RU" sz="2600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r>
              <a:rPr lang="ru-RU" sz="26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Используемая литература:</a:t>
            </a:r>
          </a:p>
          <a:p>
            <a:pPr algn="ctr">
              <a:defRPr/>
            </a:pPr>
            <a:r>
              <a:rPr lang="ru-RU" sz="2400" dirty="0">
                <a:solidFill>
                  <a:srgbClr val="000099"/>
                </a:solidFill>
                <a:latin typeface="Calibri" pitchFamily="34" charset="0"/>
              </a:rPr>
              <a:t>Программа по музыкальному воспитанию  </a:t>
            </a:r>
            <a:r>
              <a:rPr lang="ru-RU" sz="2400" b="1" dirty="0">
                <a:solidFill>
                  <a:srgbClr val="FF0000"/>
                </a:solidFill>
                <a:latin typeface="Calibri" pitchFamily="34" charset="0"/>
              </a:rPr>
              <a:t>«Ладушки</a:t>
            </a:r>
            <a:r>
              <a:rPr lang="ru-RU" sz="2400" b="1" dirty="0" smtClean="0">
                <a:solidFill>
                  <a:srgbClr val="FF0000"/>
                </a:solidFill>
                <a:latin typeface="Calibri" pitchFamily="34" charset="0"/>
              </a:rPr>
              <a:t>»</a:t>
            </a:r>
          </a:p>
          <a:p>
            <a:pPr algn="ctr">
              <a:defRPr/>
            </a:pPr>
            <a:r>
              <a:rPr lang="ru-RU" sz="2400" dirty="0" smtClean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ru-RU" sz="2400" dirty="0">
                <a:solidFill>
                  <a:srgbClr val="000099"/>
                </a:solidFill>
                <a:latin typeface="Calibri" pitchFamily="34" charset="0"/>
              </a:rPr>
              <a:t>(авторы: </a:t>
            </a:r>
            <a:r>
              <a:rPr lang="ru-RU" sz="2400" dirty="0" err="1">
                <a:solidFill>
                  <a:srgbClr val="000099"/>
                </a:solidFill>
                <a:latin typeface="Calibri" pitchFamily="34" charset="0"/>
              </a:rPr>
              <a:t>И.Каплунова</a:t>
            </a:r>
            <a:r>
              <a:rPr lang="ru-RU" sz="2400" dirty="0">
                <a:solidFill>
                  <a:srgbClr val="000099"/>
                </a:solidFill>
                <a:latin typeface="Calibri" pitchFamily="34" charset="0"/>
              </a:rPr>
              <a:t>, </a:t>
            </a:r>
            <a:r>
              <a:rPr lang="ru-RU" sz="2400" dirty="0" err="1">
                <a:solidFill>
                  <a:srgbClr val="000099"/>
                </a:solidFill>
                <a:latin typeface="Calibri" pitchFamily="34" charset="0"/>
              </a:rPr>
              <a:t>И.Новоскольцева</a:t>
            </a:r>
            <a:r>
              <a:rPr lang="ru-RU" sz="2400" dirty="0">
                <a:solidFill>
                  <a:srgbClr val="000099"/>
                </a:solidFill>
                <a:latin typeface="Calibri" pitchFamily="34" charset="0"/>
              </a:rPr>
              <a:t>) </a:t>
            </a:r>
            <a:br>
              <a:rPr lang="ru-RU" sz="2400" dirty="0">
                <a:solidFill>
                  <a:srgbClr val="000099"/>
                </a:solidFill>
                <a:latin typeface="Calibri" pitchFamily="34" charset="0"/>
              </a:rPr>
            </a:br>
            <a:endParaRPr lang="ru-RU" sz="2600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42" name="Picture 2" descr="i?id=8f87b512fd1fede7a57df200c9b9b895-143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3848" y="620688"/>
            <a:ext cx="3024336" cy="19442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2"/>
          <p:cNvSpPr>
            <a:spLocks noChangeArrowheads="1"/>
          </p:cNvSpPr>
          <p:nvPr/>
        </p:nvSpPr>
        <p:spPr bwMode="auto">
          <a:xfrm>
            <a:off x="539552" y="3861048"/>
            <a:ext cx="799288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000099"/>
                </a:solidFill>
                <a:latin typeface="Calibri" pitchFamily="34" charset="0"/>
              </a:rPr>
              <a:t>Одна из важных задач, стоящих перед обществом, - </a:t>
            </a:r>
            <a:r>
              <a:rPr lang="ru-RU" sz="2800" b="1" dirty="0" smtClean="0">
                <a:solidFill>
                  <a:srgbClr val="000099"/>
                </a:solidFill>
                <a:latin typeface="Calibri" pitchFamily="34" charset="0"/>
              </a:rPr>
              <a:t>это </a:t>
            </a:r>
            <a:r>
              <a:rPr lang="ru-RU" sz="2800" b="1" dirty="0">
                <a:solidFill>
                  <a:srgbClr val="000099"/>
                </a:solidFill>
                <a:latin typeface="Calibri" pitchFamily="34" charset="0"/>
              </a:rPr>
              <a:t>воспитание гармонической личности. </a:t>
            </a:r>
            <a:r>
              <a:rPr lang="ru-RU" sz="2800" b="1" dirty="0" smtClean="0">
                <a:solidFill>
                  <a:srgbClr val="000099"/>
                </a:solidFill>
                <a:latin typeface="Calibri" pitchFamily="34" charset="0"/>
              </a:rPr>
              <a:t>Это</a:t>
            </a:r>
            <a:r>
              <a:rPr lang="ru-RU" sz="2800" b="1" dirty="0">
                <a:solidFill>
                  <a:srgbClr val="000099"/>
                </a:solidFill>
                <a:latin typeface="Calibri" pitchFamily="34" charset="0"/>
              </a:rPr>
              <a:t>, прежде всего,  формирование духовной культуры, частью которой является музыкальная культура.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538392"/>
            <a:ext cx="3816424" cy="29932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6641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642910" y="71414"/>
            <a:ext cx="785818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Программа «Ладушки» </a:t>
            </a:r>
          </a:p>
          <a:p>
            <a:pPr algn="ctr">
              <a:defRPr/>
            </a:pPr>
            <a:r>
              <a:rPr lang="ru-RU" sz="4400" b="1" dirty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в концепции с ФГОС ДО</a:t>
            </a: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179513" y="1700213"/>
            <a:ext cx="878497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Calibri" pitchFamily="34" charset="0"/>
              </a:rPr>
              <a:t> </a:t>
            </a:r>
            <a:r>
              <a:rPr lang="ru-RU" sz="2800" dirty="0">
                <a:solidFill>
                  <a:srgbClr val="000099"/>
                </a:solidFill>
                <a:latin typeface="Calibri" pitchFamily="34" charset="0"/>
              </a:rPr>
              <a:t>Программа по музыкальному воспитанию  «Ладушки» </a:t>
            </a:r>
            <a:r>
              <a:rPr lang="ru-RU" sz="2800" dirty="0" smtClean="0">
                <a:solidFill>
                  <a:srgbClr val="000099"/>
                </a:solidFill>
                <a:latin typeface="Calibri" pitchFamily="34" charset="0"/>
              </a:rPr>
              <a:t>(авторы: </a:t>
            </a:r>
            <a:r>
              <a:rPr lang="ru-RU" sz="2800" dirty="0" err="1" smtClean="0">
                <a:solidFill>
                  <a:srgbClr val="000099"/>
                </a:solidFill>
                <a:latin typeface="Calibri" pitchFamily="34" charset="0"/>
              </a:rPr>
              <a:t>И.Каплунова</a:t>
            </a:r>
            <a:r>
              <a:rPr lang="ru-RU" sz="2800" dirty="0">
                <a:solidFill>
                  <a:srgbClr val="000099"/>
                </a:solidFill>
                <a:latin typeface="Calibri" pitchFamily="34" charset="0"/>
              </a:rPr>
              <a:t>, </a:t>
            </a:r>
            <a:r>
              <a:rPr lang="ru-RU" sz="2800" dirty="0" err="1">
                <a:solidFill>
                  <a:srgbClr val="000099"/>
                </a:solidFill>
                <a:latin typeface="Calibri" pitchFamily="34" charset="0"/>
              </a:rPr>
              <a:t>И.Новоскольцева</a:t>
            </a:r>
            <a:r>
              <a:rPr lang="ru-RU" sz="2800" dirty="0">
                <a:solidFill>
                  <a:srgbClr val="000099"/>
                </a:solidFill>
                <a:latin typeface="Calibri" pitchFamily="34" charset="0"/>
              </a:rPr>
              <a:t>) </a:t>
            </a:r>
            <a:r>
              <a:rPr lang="ru-RU" sz="2800" dirty="0" smtClean="0">
                <a:solidFill>
                  <a:srgbClr val="000099"/>
                </a:solidFill>
                <a:latin typeface="Calibri" pitchFamily="34" charset="0"/>
              </a:rPr>
              <a:t/>
            </a:r>
            <a:br>
              <a:rPr lang="ru-RU" sz="2800" dirty="0" smtClean="0">
                <a:solidFill>
                  <a:srgbClr val="000099"/>
                </a:solidFill>
                <a:latin typeface="Calibri" pitchFamily="34" charset="0"/>
              </a:rPr>
            </a:br>
            <a:r>
              <a:rPr lang="ru-RU" sz="2800" dirty="0" smtClean="0">
                <a:solidFill>
                  <a:srgbClr val="000099"/>
                </a:solidFill>
                <a:latin typeface="Calibri" pitchFamily="34" charset="0"/>
              </a:rPr>
              <a:t>создаёт </a:t>
            </a:r>
            <a:r>
              <a:rPr lang="ru-RU" sz="2800" dirty="0">
                <a:solidFill>
                  <a:srgbClr val="000099"/>
                </a:solidFill>
                <a:latin typeface="Calibri" pitchFamily="34" charset="0"/>
              </a:rPr>
              <a:t>идеальные условия вхождения ребёнка </a:t>
            </a:r>
            <a:r>
              <a:rPr lang="ru-RU" sz="2800" dirty="0" smtClean="0">
                <a:solidFill>
                  <a:srgbClr val="000099"/>
                </a:solidFill>
                <a:latin typeface="Calibri" pitchFamily="34" charset="0"/>
              </a:rPr>
              <a:t/>
            </a:r>
            <a:br>
              <a:rPr lang="ru-RU" sz="2800" dirty="0" smtClean="0">
                <a:solidFill>
                  <a:srgbClr val="000099"/>
                </a:solidFill>
                <a:latin typeface="Calibri" pitchFamily="34" charset="0"/>
              </a:rPr>
            </a:br>
            <a:r>
              <a:rPr lang="ru-RU" sz="2800" dirty="0" smtClean="0">
                <a:solidFill>
                  <a:srgbClr val="000099"/>
                </a:solidFill>
                <a:latin typeface="Calibri" pitchFamily="34" charset="0"/>
              </a:rPr>
              <a:t>в </a:t>
            </a:r>
            <a:r>
              <a:rPr lang="ru-RU" sz="2800" dirty="0">
                <a:solidFill>
                  <a:srgbClr val="000099"/>
                </a:solidFill>
                <a:latin typeface="Calibri" pitchFamily="34" charset="0"/>
              </a:rPr>
              <a:t>мир социальных отношений, открытия и презентации своего "Я" социуму, формируя целевые ориентиры. </a:t>
            </a:r>
          </a:p>
          <a:p>
            <a:pPr algn="ctr"/>
            <a:endParaRPr lang="ru-RU" sz="2800" dirty="0" smtClean="0">
              <a:latin typeface="Calibri" pitchFamily="34" charset="0"/>
            </a:endParaRPr>
          </a:p>
          <a:p>
            <a:pPr algn="ctr"/>
            <a:r>
              <a:rPr lang="ru-RU" sz="2800" dirty="0" smtClean="0">
                <a:solidFill>
                  <a:srgbClr val="000099"/>
                </a:solidFill>
                <a:latin typeface="Calibri" pitchFamily="34" charset="0"/>
              </a:rPr>
              <a:t>В </a:t>
            </a:r>
            <a:r>
              <a:rPr lang="ru-RU" sz="2800" dirty="0">
                <a:solidFill>
                  <a:srgbClr val="000099"/>
                </a:solidFill>
                <a:latin typeface="Calibri" pitchFamily="34" charset="0"/>
              </a:rPr>
              <a:t>соответствии с ФГОС дошкольного образования </a:t>
            </a:r>
            <a:br>
              <a:rPr lang="ru-RU" sz="2800" dirty="0">
                <a:solidFill>
                  <a:srgbClr val="000099"/>
                </a:solidFill>
                <a:latin typeface="Calibri" pitchFamily="34" charset="0"/>
              </a:rPr>
            </a:br>
            <a:r>
              <a:rPr lang="ru-RU" sz="2800" b="1" u="sng" dirty="0">
                <a:solidFill>
                  <a:srgbClr val="000099"/>
                </a:solidFill>
                <a:latin typeface="Calibri" pitchFamily="34" charset="0"/>
              </a:rPr>
              <a:t>целевые ориентиры</a:t>
            </a:r>
            <a:r>
              <a:rPr lang="ru-RU" sz="2800" dirty="0">
                <a:solidFill>
                  <a:srgbClr val="000099"/>
                </a:solidFill>
                <a:latin typeface="Calibri" pitchFamily="34" charset="0"/>
              </a:rPr>
              <a:t> – это социальные и психологические характеристики личности ребёнка </a:t>
            </a:r>
            <a:br>
              <a:rPr lang="ru-RU" sz="2800" dirty="0">
                <a:solidFill>
                  <a:srgbClr val="000099"/>
                </a:solidFill>
                <a:latin typeface="Calibri" pitchFamily="34" charset="0"/>
              </a:rPr>
            </a:br>
            <a:r>
              <a:rPr lang="ru-RU" sz="2800" dirty="0">
                <a:solidFill>
                  <a:srgbClr val="000099"/>
                </a:solidFill>
                <a:latin typeface="Calibri" pitchFamily="34" charset="0"/>
              </a:rPr>
              <a:t>на этапе завершения дошкольного образования.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2"/>
          <p:cNvSpPr txBox="1">
            <a:spLocks noChangeArrowheads="1"/>
          </p:cNvSpPr>
          <p:nvPr/>
        </p:nvSpPr>
        <p:spPr bwMode="auto">
          <a:xfrm>
            <a:off x="357188" y="260648"/>
            <a:ext cx="8429625" cy="667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dirty="0">
                <a:latin typeface="Calibri" pitchFamily="34" charset="0"/>
              </a:rPr>
              <a:t> </a:t>
            </a:r>
            <a:r>
              <a:rPr lang="ru-RU" sz="3200" b="1" u="sng" dirty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Целевые ориентиры </a:t>
            </a:r>
            <a:br>
              <a:rPr lang="ru-RU" sz="3200" b="1" u="sng" dirty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</a:br>
            <a:r>
              <a:rPr lang="ru-RU" sz="3200" b="1" u="sng" dirty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в музыкальном развитии ребенка</a:t>
            </a:r>
            <a:r>
              <a:rPr lang="ru-RU" sz="3200" b="1" dirty="0">
                <a:ln w="1905"/>
                <a:solidFill>
                  <a:srgbClr val="0033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:</a:t>
            </a:r>
            <a:endParaRPr lang="ru-RU" sz="3200" dirty="0">
              <a:solidFill>
                <a:srgbClr val="0033CC"/>
              </a:solidFill>
              <a:latin typeface="Calibri" pitchFamily="34" charset="0"/>
            </a:endParaRPr>
          </a:p>
          <a:p>
            <a:pPr marL="357188" indent="-357188">
              <a:buFont typeface="Arial" charset="0"/>
              <a:buChar char="•"/>
            </a:pPr>
            <a:r>
              <a:rPr lang="ru-RU" sz="2800" dirty="0">
                <a:solidFill>
                  <a:srgbClr val="000099"/>
                </a:solidFill>
                <a:latin typeface="Calibri" pitchFamily="34" charset="0"/>
              </a:rPr>
              <a:t> проявляет инициативу и самостоятельность в различных видах музыкальной деятельности;</a:t>
            </a:r>
          </a:p>
          <a:p>
            <a:pPr marL="357188" indent="-357188">
              <a:buFont typeface="Arial" charset="0"/>
              <a:buChar char="•"/>
            </a:pPr>
            <a:r>
              <a:rPr lang="ru-RU" sz="2800" dirty="0">
                <a:solidFill>
                  <a:srgbClr val="000099"/>
                </a:solidFill>
                <a:latin typeface="Calibri" pitchFamily="34" charset="0"/>
              </a:rPr>
              <a:t>обладает установкой положительного отношения к миру;</a:t>
            </a:r>
          </a:p>
          <a:p>
            <a:pPr marL="357188" indent="-357188">
              <a:buFont typeface="Arial" charset="0"/>
              <a:buChar char="•"/>
            </a:pPr>
            <a:r>
              <a:rPr lang="ru-RU" sz="2800" dirty="0">
                <a:solidFill>
                  <a:srgbClr val="000099"/>
                </a:solidFill>
                <a:latin typeface="Calibri" pitchFamily="34" charset="0"/>
              </a:rPr>
              <a:t>обладает развитым воображением, которое реализуется в различных видах музыкальной деятельности,</a:t>
            </a:r>
          </a:p>
          <a:p>
            <a:pPr marL="357188" indent="-357188">
              <a:buFont typeface="Arial" charset="0"/>
              <a:buChar char="•"/>
            </a:pPr>
            <a:r>
              <a:rPr lang="ru-RU" sz="2800" dirty="0">
                <a:solidFill>
                  <a:srgbClr val="000099"/>
                </a:solidFill>
                <a:latin typeface="Calibri" pitchFamily="34" charset="0"/>
              </a:rPr>
              <a:t>использует речь для выражения своих мыслей, чувств и желаний;</a:t>
            </a:r>
          </a:p>
          <a:p>
            <a:pPr marL="357188" indent="-357188">
              <a:buFont typeface="Arial" charset="0"/>
              <a:buChar char="•"/>
            </a:pPr>
            <a:r>
              <a:rPr lang="ru-RU" sz="2800" dirty="0">
                <a:solidFill>
                  <a:srgbClr val="000099"/>
                </a:solidFill>
                <a:latin typeface="Calibri" pitchFamily="34" charset="0"/>
              </a:rPr>
              <a:t>подвижен, вынослив, владеет основными движениями, может контролировать свои движения и управлять ими и др.</a:t>
            </a:r>
          </a:p>
          <a:p>
            <a:endParaRPr lang="ru-RU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251520" y="404664"/>
            <a:ext cx="8568952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3200" b="1" u="sng" dirty="0">
                <a:solidFill>
                  <a:srgbClr val="0033CC"/>
                </a:solidFill>
                <a:latin typeface="+mn-lt"/>
                <a:ea typeface="Calibri" pitchFamily="34" charset="0"/>
                <a:cs typeface="Times New Roman" pitchFamily="18" charset="0"/>
              </a:rPr>
              <a:t>Основные задачи </a:t>
            </a:r>
            <a:br>
              <a:rPr lang="ru-RU" sz="3200" b="1" u="sng" dirty="0">
                <a:solidFill>
                  <a:srgbClr val="0033CC"/>
                </a:solidFill>
                <a:latin typeface="+mn-lt"/>
                <a:ea typeface="Calibri" pitchFamily="34" charset="0"/>
                <a:cs typeface="Times New Roman" pitchFamily="18" charset="0"/>
              </a:rPr>
            </a:br>
            <a:r>
              <a:rPr lang="ru-RU" sz="3200" b="1" u="sng" dirty="0">
                <a:solidFill>
                  <a:srgbClr val="0033CC"/>
                </a:solidFill>
                <a:latin typeface="+mn-lt"/>
                <a:ea typeface="Calibri" pitchFamily="34" charset="0"/>
                <a:cs typeface="Times New Roman" pitchFamily="18" charset="0"/>
              </a:rPr>
              <a:t>музыкального воспитания:</a:t>
            </a:r>
          </a:p>
          <a:p>
            <a:pPr algn="ctr">
              <a:defRPr/>
            </a:pPr>
            <a:endParaRPr lang="ru-RU" sz="1000" b="1" u="sng" dirty="0">
              <a:solidFill>
                <a:srgbClr val="000099"/>
              </a:solidFill>
              <a:latin typeface="+mn-lt"/>
              <a:ea typeface="Calibri" pitchFamily="34" charset="0"/>
              <a:cs typeface="Times New Roman" pitchFamily="18" charset="0"/>
            </a:endParaRPr>
          </a:p>
          <a:p>
            <a:pPr marL="357188" indent="-263525"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rgbClr val="000099"/>
                </a:solidFill>
                <a:latin typeface="+mn-lt"/>
                <a:ea typeface="Calibri" pitchFamily="34" charset="0"/>
                <a:cs typeface="Times New Roman" pitchFamily="18" charset="0"/>
              </a:rPr>
              <a:t>развивать музыкальные и творческие способности детей (с </a:t>
            </a:r>
            <a:r>
              <a:rPr lang="ru-RU" sz="2800" dirty="0" smtClean="0">
                <a:solidFill>
                  <a:srgbClr val="000099"/>
                </a:solidFill>
                <a:latin typeface="+mn-lt"/>
                <a:ea typeface="Calibri" pitchFamily="34" charset="0"/>
                <a:cs typeface="Times New Roman" pitchFamily="18" charset="0"/>
              </a:rPr>
              <a:t>учётом </a:t>
            </a:r>
            <a:r>
              <a:rPr lang="ru-RU" sz="2800" dirty="0">
                <a:solidFill>
                  <a:srgbClr val="000099"/>
                </a:solidFill>
                <a:latin typeface="+mn-lt"/>
                <a:ea typeface="Calibri" pitchFamily="34" charset="0"/>
                <a:cs typeface="Times New Roman" pitchFamily="18" charset="0"/>
              </a:rPr>
              <a:t>возможностей каждого) посредством различных видов музыкальной деятельности;</a:t>
            </a:r>
          </a:p>
          <a:p>
            <a:pPr marL="357188" indent="-263525">
              <a:buFont typeface="Arial" pitchFamily="34" charset="0"/>
              <a:buChar char="•"/>
              <a:defRPr/>
            </a:pPr>
            <a:r>
              <a:rPr lang="ru-RU" sz="2800" dirty="0">
                <a:solidFill>
                  <a:srgbClr val="000099"/>
                </a:solidFill>
                <a:latin typeface="+mn-lt"/>
                <a:ea typeface="Calibri" pitchFamily="34" charset="0"/>
                <a:cs typeface="Times New Roman" pitchFamily="18" charset="0"/>
              </a:rPr>
              <a:t>формировать </a:t>
            </a:r>
            <a:r>
              <a:rPr lang="ru-RU" sz="2800" dirty="0" smtClean="0">
                <a:solidFill>
                  <a:srgbClr val="000099"/>
                </a:solidFill>
                <a:latin typeface="+mn-lt"/>
                <a:ea typeface="Calibri" pitchFamily="34" charset="0"/>
                <a:cs typeface="Times New Roman" pitchFamily="18" charset="0"/>
              </a:rPr>
              <a:t>начало </a:t>
            </a:r>
            <a:br>
              <a:rPr lang="ru-RU" sz="2800" dirty="0" smtClean="0">
                <a:solidFill>
                  <a:srgbClr val="000099"/>
                </a:solidFill>
                <a:latin typeface="+mn-lt"/>
                <a:ea typeface="Calibri" pitchFamily="34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0099"/>
                </a:solidFill>
                <a:latin typeface="+mn-lt"/>
                <a:ea typeface="Calibri" pitchFamily="34" charset="0"/>
                <a:cs typeface="Times New Roman" pitchFamily="18" charset="0"/>
              </a:rPr>
              <a:t>музыкальной </a:t>
            </a:r>
            <a:r>
              <a:rPr lang="ru-RU" sz="2800" dirty="0">
                <a:solidFill>
                  <a:srgbClr val="000099"/>
                </a:solidFill>
                <a:latin typeface="+mn-lt"/>
                <a:ea typeface="Calibri" pitchFamily="34" charset="0"/>
                <a:cs typeface="Times New Roman" pitchFamily="18" charset="0"/>
              </a:rPr>
              <a:t>культуры, </a:t>
            </a:r>
            <a:r>
              <a:rPr lang="ru-RU" sz="2800" dirty="0" smtClean="0">
                <a:solidFill>
                  <a:srgbClr val="000099"/>
                </a:solidFill>
                <a:latin typeface="+mn-lt"/>
                <a:ea typeface="Calibri" pitchFamily="34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0099"/>
                </a:solidFill>
                <a:latin typeface="+mn-lt"/>
                <a:ea typeface="Calibri" pitchFamily="34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0099"/>
                </a:solidFill>
                <a:latin typeface="+mn-lt"/>
                <a:ea typeface="Calibri" pitchFamily="34" charset="0"/>
                <a:cs typeface="Times New Roman" pitchFamily="18" charset="0"/>
              </a:rPr>
              <a:t>способствовать </a:t>
            </a:r>
            <a:br>
              <a:rPr lang="ru-RU" sz="2800" dirty="0" smtClean="0">
                <a:solidFill>
                  <a:srgbClr val="000099"/>
                </a:solidFill>
                <a:latin typeface="+mn-lt"/>
                <a:ea typeface="Calibri" pitchFamily="34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0099"/>
                </a:solidFill>
                <a:latin typeface="+mn-lt"/>
                <a:ea typeface="Calibri" pitchFamily="34" charset="0"/>
                <a:cs typeface="Times New Roman" pitchFamily="18" charset="0"/>
              </a:rPr>
              <a:t>развитию </a:t>
            </a:r>
            <a:r>
              <a:rPr lang="ru-RU" sz="2800" dirty="0">
                <a:solidFill>
                  <a:srgbClr val="000099"/>
                </a:solidFill>
                <a:latin typeface="+mn-lt"/>
                <a:ea typeface="Calibri" pitchFamily="34" charset="0"/>
                <a:cs typeface="Times New Roman" pitchFamily="18" charset="0"/>
              </a:rPr>
              <a:t>общей </a:t>
            </a:r>
            <a:r>
              <a:rPr lang="ru-RU" sz="2800" dirty="0" smtClean="0">
                <a:solidFill>
                  <a:srgbClr val="000099"/>
                </a:solidFill>
                <a:latin typeface="+mn-lt"/>
                <a:ea typeface="Calibri" pitchFamily="34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0099"/>
                </a:solidFill>
                <a:latin typeface="+mn-lt"/>
                <a:ea typeface="Calibri" pitchFamily="34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0099"/>
                </a:solidFill>
                <a:latin typeface="+mn-lt"/>
                <a:ea typeface="Calibri" pitchFamily="34" charset="0"/>
                <a:cs typeface="Times New Roman" pitchFamily="18" charset="0"/>
              </a:rPr>
              <a:t>духовной </a:t>
            </a:r>
            <a:r>
              <a:rPr lang="ru-RU" sz="2800" dirty="0">
                <a:solidFill>
                  <a:srgbClr val="000099"/>
                </a:solidFill>
                <a:latin typeface="+mn-lt"/>
                <a:ea typeface="Calibri" pitchFamily="34" charset="0"/>
                <a:cs typeface="Times New Roman" pitchFamily="18" charset="0"/>
              </a:rPr>
              <a:t>культуры</a:t>
            </a:r>
            <a:r>
              <a:rPr lang="ru-RU" sz="2800" dirty="0">
                <a:solidFill>
                  <a:srgbClr val="000099"/>
                </a:solidFill>
                <a:latin typeface="+mn-lt"/>
              </a:rPr>
              <a:t>.</a:t>
            </a:r>
          </a:p>
        </p:txBody>
      </p:sp>
      <p:pic>
        <p:nvPicPr>
          <p:cNvPr id="8195" name="Picture 3" descr="i?id=50fa5488d3d89013689b04a572668364-83-144&amp;n=21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968" y="2924944"/>
            <a:ext cx="4248472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"/>
          <p:cNvSpPr>
            <a:spLocks noChangeArrowheads="1"/>
          </p:cNvSpPr>
          <p:nvPr/>
        </p:nvSpPr>
        <p:spPr bwMode="auto">
          <a:xfrm>
            <a:off x="179512" y="1844824"/>
            <a:ext cx="338437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0099"/>
                </a:solidFill>
                <a:latin typeface="Calibri" pitchFamily="34" charset="0"/>
              </a:rPr>
              <a:t>И </a:t>
            </a:r>
            <a:r>
              <a:rPr lang="ru-RU" sz="2800" dirty="0">
                <a:solidFill>
                  <a:srgbClr val="000099"/>
                </a:solidFill>
                <a:latin typeface="Calibri" pitchFamily="34" charset="0"/>
              </a:rPr>
              <a:t>задача педагогов-музыкантов - научить детей понимать музыку, любить её. </a:t>
            </a:r>
            <a:endParaRPr lang="ru-RU" sz="2800" dirty="0" smtClean="0">
              <a:solidFill>
                <a:srgbClr val="000099"/>
              </a:solidFill>
              <a:latin typeface="Calibri" pitchFamily="34" charset="0"/>
            </a:endParaRPr>
          </a:p>
          <a:p>
            <a:r>
              <a:rPr lang="ru-RU" sz="2800" dirty="0" smtClean="0">
                <a:solidFill>
                  <a:srgbClr val="000099"/>
                </a:solidFill>
                <a:latin typeface="Calibri" pitchFamily="34" charset="0"/>
              </a:rPr>
              <a:t>Каждая </a:t>
            </a:r>
            <a:r>
              <a:rPr lang="ru-RU" sz="2800" dirty="0">
                <a:solidFill>
                  <a:srgbClr val="000099"/>
                </a:solidFill>
                <a:latin typeface="Calibri" pitchFamily="34" charset="0"/>
              </a:rPr>
              <a:t>встреча </a:t>
            </a:r>
            <a:r>
              <a:rPr lang="ru-RU" sz="2800" dirty="0" smtClean="0">
                <a:solidFill>
                  <a:srgbClr val="000099"/>
                </a:solidFill>
                <a:latin typeface="Calibri" pitchFamily="34" charset="0"/>
              </a:rPr>
              <a:t/>
            </a:r>
            <a:br>
              <a:rPr lang="ru-RU" sz="2800" dirty="0" smtClean="0">
                <a:solidFill>
                  <a:srgbClr val="000099"/>
                </a:solidFill>
                <a:latin typeface="Calibri" pitchFamily="34" charset="0"/>
              </a:rPr>
            </a:br>
            <a:r>
              <a:rPr lang="ru-RU" sz="2800" dirty="0" smtClean="0">
                <a:solidFill>
                  <a:srgbClr val="000099"/>
                </a:solidFill>
                <a:latin typeface="Calibri" pitchFamily="34" charset="0"/>
              </a:rPr>
              <a:t>с </a:t>
            </a:r>
            <a:r>
              <a:rPr lang="ru-RU" sz="2800" dirty="0">
                <a:solidFill>
                  <a:srgbClr val="000099"/>
                </a:solidFill>
                <a:latin typeface="Calibri" pitchFamily="34" charset="0"/>
              </a:rPr>
              <a:t>музыкой должна приносить детям огромную радость, наслаждение.</a:t>
            </a:r>
          </a:p>
        </p:txBody>
      </p:sp>
      <p:sp>
        <p:nvSpPr>
          <p:cNvPr id="4" name="Прямоугольник 1"/>
          <p:cNvSpPr>
            <a:spLocks noChangeArrowheads="1"/>
          </p:cNvSpPr>
          <p:nvPr/>
        </p:nvSpPr>
        <p:spPr bwMode="auto">
          <a:xfrm>
            <a:off x="251520" y="404664"/>
            <a:ext cx="853643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000099"/>
                </a:solidFill>
                <a:latin typeface="Calibri" pitchFamily="34" charset="0"/>
              </a:rPr>
              <a:t>Влияние музыки очень велико, оно неповторимо и незаменимо. Какое бы образование не получил человек, музыка в его жизни присутствует всегда. </a:t>
            </a:r>
          </a:p>
        </p:txBody>
      </p:sp>
      <p:pic>
        <p:nvPicPr>
          <p:cNvPr id="2" name="Picture 2" descr="i?id=e37bfb898cee29f1ab12d05f6166746f-140-144&amp;n=21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888" y="2492896"/>
            <a:ext cx="4680520" cy="375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>
            <a:spLocks noChangeArrowheads="1"/>
          </p:cNvSpPr>
          <p:nvPr/>
        </p:nvSpPr>
        <p:spPr bwMode="auto">
          <a:xfrm>
            <a:off x="3714750" y="428625"/>
            <a:ext cx="4929188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rgbClr val="000099"/>
                </a:solidFill>
                <a:latin typeface="Calibri" pitchFamily="34" charset="0"/>
              </a:rPr>
              <a:t>Учитывая огромный педагогический опыт предшественников, а также используя современные методы музыкального воспитания, авторы, обобщая свой многолетний опыт работы, разработали оригинальную систему музыкальных занятий с дошкольниками и создали эффективную образовательно-воспитательную программу "</a:t>
            </a:r>
            <a:r>
              <a:rPr lang="ru-RU" sz="2800" b="1">
                <a:solidFill>
                  <a:srgbClr val="000099"/>
                </a:solidFill>
                <a:latin typeface="Calibri" pitchFamily="34" charset="0"/>
              </a:rPr>
              <a:t>Ладушки".</a:t>
            </a:r>
            <a:r>
              <a:rPr lang="ru-RU" sz="2800">
                <a:solidFill>
                  <a:srgbClr val="000099"/>
                </a:solidFill>
                <a:latin typeface="Calibri" pitchFamily="34" charset="0"/>
              </a:rPr>
              <a:t> </a:t>
            </a:r>
          </a:p>
        </p:txBody>
      </p:sp>
      <p:pic>
        <p:nvPicPr>
          <p:cNvPr id="4" name="Рисунок 3" descr="C:\Users\Ольга\Documents\Программа  ЛАДУШКИ 0001.jpg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55576" y="2115744"/>
            <a:ext cx="2232248" cy="2753416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Прямоугольник 3"/>
          <p:cNvSpPr>
            <a:spLocks noChangeArrowheads="1"/>
          </p:cNvSpPr>
          <p:nvPr/>
        </p:nvSpPr>
        <p:spPr bwMode="auto">
          <a:xfrm>
            <a:off x="214313" y="214313"/>
            <a:ext cx="85725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dirty="0">
                <a:solidFill>
                  <a:srgbClr val="000099"/>
                </a:solidFill>
                <a:latin typeface="Calibri" pitchFamily="34" charset="0"/>
              </a:rPr>
              <a:t>Программа отличается творческим подходом к развитию музыкальных способностей детей дошкольного  возраста, учитывает их психофизиологические особенности, строится на  принципах внимания к потребностям детей и создания атмосферы доверия и </a:t>
            </a:r>
            <a:r>
              <a:rPr lang="ru-RU" sz="2800" dirty="0" smtClean="0">
                <a:solidFill>
                  <a:srgbClr val="000099"/>
                </a:solidFill>
                <a:latin typeface="Calibri" pitchFamily="34" charset="0"/>
              </a:rPr>
              <a:t>партнёрства </a:t>
            </a:r>
            <a:r>
              <a:rPr lang="ru-RU" sz="2800" dirty="0">
                <a:solidFill>
                  <a:srgbClr val="000099"/>
                </a:solidFill>
                <a:latin typeface="Calibri" pitchFamily="34" charset="0"/>
              </a:rPr>
              <a:t>в различных видах музыкальной деятельности</a:t>
            </a:r>
          </a:p>
        </p:txBody>
      </p:sp>
      <p:pic>
        <p:nvPicPr>
          <p:cNvPr id="6" name="Рисунок 5" descr="E:\Программа Л\Музыка и чудеса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565195">
            <a:off x="5892208" y="3798285"/>
            <a:ext cx="2304255" cy="255463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C:\Users\Ольга\Documents\Пойти туда ,не знаю куда 0003.jpg"/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19585600">
            <a:off x="1164569" y="3587469"/>
            <a:ext cx="2186586" cy="275866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Рисунок 8" descr="C:\Users\Ольга\Desktop\Удостоверение о повышении квалификации.jpg"/>
          <p:cNvPicPr/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676442" y="3297734"/>
            <a:ext cx="2086767" cy="282334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Рисунок 6" descr="E:\Программа Л\Рождественские сказки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9872" y="4653136"/>
            <a:ext cx="2880320" cy="18722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869</TotalTime>
  <Words>762</Words>
  <Application>Microsoft Office PowerPoint</Application>
  <PresentationFormat>Экран (4:3)</PresentationFormat>
  <Paragraphs>97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«Ладушки» в концепции с ФГОС ДО</dc:title>
  <dc:creator>Марина Александровна Кузьмина</dc:creator>
  <cp:lastModifiedBy>LISA</cp:lastModifiedBy>
  <cp:revision>72</cp:revision>
  <dcterms:modified xsi:type="dcterms:W3CDTF">2016-11-09T10:08:36Z</dcterms:modified>
</cp:coreProperties>
</file>